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6" r:id="rId1"/>
  </p:sldMasterIdLst>
  <p:notesMasterIdLst>
    <p:notesMasterId r:id="rId26"/>
  </p:notesMasterIdLst>
  <p:sldIdLst>
    <p:sldId id="256" r:id="rId2"/>
    <p:sldId id="257" r:id="rId3"/>
    <p:sldId id="266" r:id="rId4"/>
    <p:sldId id="267" r:id="rId5"/>
    <p:sldId id="265" r:id="rId6"/>
    <p:sldId id="269" r:id="rId7"/>
    <p:sldId id="309" r:id="rId8"/>
    <p:sldId id="270" r:id="rId9"/>
    <p:sldId id="272" r:id="rId10"/>
    <p:sldId id="268" r:id="rId11"/>
    <p:sldId id="284" r:id="rId12"/>
    <p:sldId id="296" r:id="rId13"/>
    <p:sldId id="324" r:id="rId14"/>
    <p:sldId id="329" r:id="rId15"/>
    <p:sldId id="317" r:id="rId16"/>
    <p:sldId id="318" r:id="rId17"/>
    <p:sldId id="326" r:id="rId18"/>
    <p:sldId id="321" r:id="rId19"/>
    <p:sldId id="328" r:id="rId20"/>
    <p:sldId id="330" r:id="rId21"/>
    <p:sldId id="325" r:id="rId22"/>
    <p:sldId id="323" r:id="rId23"/>
    <p:sldId id="327" r:id="rId24"/>
    <p:sldId id="287" r:id="rId25"/>
  </p:sldIdLst>
  <p:sldSz cx="12192000" cy="6858000"/>
  <p:notesSz cx="6858000" cy="9144000"/>
  <p:embeddedFontLst>
    <p:embeddedFont>
      <p:font typeface="Comfortaa" panose="020F0603070200060003" pitchFamily="34" charset="0"/>
      <p:regular r:id="rId27"/>
      <p:bold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E6FDE"/>
    <a:srgbClr val="785521"/>
    <a:srgbClr val="0066AB"/>
    <a:srgbClr val="D15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70" autoAdjust="0"/>
  </p:normalViewPr>
  <p:slideViewPr>
    <p:cSldViewPr snapToGrid="0">
      <p:cViewPr varScale="1">
        <p:scale>
          <a:sx n="67" d="100"/>
          <a:sy n="67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C726F-EB8A-4E33-B923-54B2143F0489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7A3D-D7A2-476B-B033-30ECF94A7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5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8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60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7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3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George Box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models are wrong but some are useful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-create physical campus model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-Modeling methodology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88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8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0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</a:p>
          <a:p>
            <a:r>
              <a:rPr lang="en-US" baseline="0" dirty="0" smtClean="0"/>
              <a:t>Potential reserves exceed the co budget by 35-60 times (6-7 proven reserves)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8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3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48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8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66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91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54831"/>
            <a:ext cx="12365502" cy="1869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0-HD-TOP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49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93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6032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81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20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24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20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20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4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36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0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5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9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7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12192000" cy="144145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30000">
                <a:srgbClr val="000000">
                  <a:alpha val="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F80AE-FB18-4C6C-AD35-94A55E7BA7F7}" type="datetimeFigureOut">
              <a:rPr lang="en-US" smtClean="0"/>
              <a:t>10/20/2015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75669" y="167959"/>
            <a:ext cx="2924977" cy="1061784"/>
            <a:chOff x="76279" y="48691"/>
            <a:chExt cx="2924977" cy="1061784"/>
          </a:xfrm>
        </p:grpSpPr>
        <p:sp>
          <p:nvSpPr>
            <p:cNvPr id="9" name="Subtitle 2"/>
            <p:cNvSpPr txBox="1">
              <a:spLocks/>
            </p:cNvSpPr>
            <p:nvPr userDrawn="1"/>
          </p:nvSpPr>
          <p:spPr>
            <a:xfrm>
              <a:off x="1070294" y="63300"/>
              <a:ext cx="1930962" cy="104717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1800" b="1" dirty="0" smtClean="0">
                  <a:solidFill>
                    <a:schemeClr val="tx1">
                      <a:lumMod val="95000"/>
                    </a:schemeClr>
                  </a:solidFill>
                  <a:latin typeface="Comfortaa" panose="020F0603070200060003" pitchFamily="34" charset="0"/>
                </a:rPr>
                <a:t>D</a:t>
              </a:r>
              <a:r>
                <a:rPr lang="hu-HU" sz="1800" b="1" dirty="0" smtClean="0">
                  <a:solidFill>
                    <a:schemeClr val="tx1">
                      <a:lumMod val="95000"/>
                    </a:schemeClr>
                  </a:solidFill>
                  <a:latin typeface="Comfortaa" panose="020F0603070200060003" pitchFamily="34" charset="0"/>
                </a:rPr>
                <a:t>é</a:t>
              </a:r>
              <a:r>
                <a:rPr lang="en-US" sz="1800" b="1" dirty="0" err="1" smtClean="0">
                  <a:solidFill>
                    <a:schemeClr val="tx1">
                      <a:lumMod val="95000"/>
                    </a:schemeClr>
                  </a:solidFill>
                  <a:latin typeface="Comfortaa" panose="020F0603070200060003" pitchFamily="34" charset="0"/>
                </a:rPr>
                <a:t>nes</a:t>
              </a:r>
              <a:r>
                <a:rPr lang="en-US" sz="1800" b="1" dirty="0" smtClean="0">
                  <a:solidFill>
                    <a:schemeClr val="tx1">
                      <a:lumMod val="95000"/>
                    </a:schemeClr>
                  </a:solidFill>
                  <a:latin typeface="Comfortaa" panose="020F0603070200060003" pitchFamily="34" charset="0"/>
                </a:rPr>
                <a:t> Csala</a:t>
              </a:r>
            </a:p>
            <a:p>
              <a:pPr marL="0" indent="0" algn="l">
                <a:spcBef>
                  <a:spcPts val="1400"/>
                </a:spcBef>
                <a:buNone/>
              </a:pPr>
              <a:r>
                <a:rPr lang="en-US" sz="1400" b="0" dirty="0" smtClean="0">
                  <a:solidFill>
                    <a:schemeClr val="tx1">
                      <a:lumMod val="95000"/>
                    </a:schemeClr>
                  </a:solidFill>
                  <a:latin typeface="Comfortaa" panose="020F0603070200060003" pitchFamily="34" charset="0"/>
                </a:rPr>
                <a:t>13/10/15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6" y="48691"/>
              <a:ext cx="1060474" cy="353491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 userDrawn="1"/>
          </p:nvGrpSpPr>
          <p:grpSpPr>
            <a:xfrm>
              <a:off x="76279" y="482820"/>
              <a:ext cx="972787" cy="304816"/>
              <a:chOff x="4893440" y="4124448"/>
              <a:chExt cx="1498467" cy="469533"/>
            </a:xfrm>
          </p:grpSpPr>
          <p:pic>
            <p:nvPicPr>
              <p:cNvPr id="10" name="Picture 9"/>
              <p:cNvPicPr>
                <a:picLocks noChangeAspect="1"/>
              </p:cNvPicPr>
              <p:nvPr userDrawn="1"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334" b="-339"/>
              <a:stretch/>
            </p:blipFill>
            <p:spPr>
              <a:xfrm>
                <a:off x="5993445" y="4124448"/>
                <a:ext cx="398462" cy="469533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 userDrawn="1"/>
            </p:nvPicPr>
            <p:blipFill rotWithShape="1">
              <a:blip r:embed="rId2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26385" b="3470"/>
              <a:stretch/>
            </p:blipFill>
            <p:spPr>
              <a:xfrm>
                <a:off x="4893440" y="4161327"/>
                <a:ext cx="991549" cy="407168"/>
              </a:xfrm>
              <a:prstGeom prst="rect">
                <a:avLst/>
              </a:prstGeom>
            </p:spPr>
          </p:pic>
        </p:grpSp>
      </p:grpSp>
      <p:sp>
        <p:nvSpPr>
          <p:cNvPr id="15" name="Rectangle 14"/>
          <p:cNvSpPr/>
          <p:nvPr userDrawn="1"/>
        </p:nvSpPr>
        <p:spPr>
          <a:xfrm>
            <a:off x="0" y="-12720"/>
            <a:ext cx="12192000" cy="144145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20000"/>
                </a:srgbClr>
              </a:gs>
              <a:gs pos="50000">
                <a:srgbClr val="000000">
                  <a:alpha val="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46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unthemodel.com/models/2104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unthemodel.com/models/1297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3175000"/>
            <a:ext cx="8128000" cy="1491989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 smtClean="0">
                <a:latin typeface="Comfortaa" panose="020F0603070200060003" pitchFamily="34" charset="0"/>
              </a:rPr>
              <a:t>Modeling Sustainable Energy Transitions on Different </a:t>
            </a:r>
            <a:r>
              <a:rPr lang="en-US" sz="3600" cap="none" dirty="0">
                <a:latin typeface="Comfortaa" panose="020F0603070200060003" pitchFamily="34" charset="0"/>
              </a:rPr>
              <a:t>S</a:t>
            </a:r>
            <a:r>
              <a:rPr lang="en-US" sz="3600" cap="none" dirty="0" smtClean="0">
                <a:latin typeface="Comfortaa" panose="020F0603070200060003" pitchFamily="34" charset="0"/>
              </a:rPr>
              <a:t>cales</a:t>
            </a:r>
            <a:endParaRPr lang="en-US" sz="3600" cap="none" dirty="0">
              <a:latin typeface="Comfortaa" panose="020F06030702000600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75531" y="254000"/>
            <a:ext cx="4340226" cy="11938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</a:t>
            </a:r>
            <a:r>
              <a:rPr lang="hu-HU" b="1" dirty="0" smtClean="0">
                <a:latin typeface="Comfortaa" panose="020F0603070200060003" pitchFamily="34" charset="0"/>
              </a:rPr>
              <a:t>é</a:t>
            </a:r>
            <a:r>
              <a:rPr lang="en-US" b="1" dirty="0" err="1" smtClean="0">
                <a:latin typeface="Comfortaa" panose="020F0603070200060003" pitchFamily="34" charset="0"/>
              </a:rPr>
              <a:t>nes</a:t>
            </a:r>
            <a:r>
              <a:rPr lang="en-US" b="1" dirty="0" smtClean="0">
                <a:latin typeface="Comfortaa" panose="020F0603070200060003" pitchFamily="34" charset="0"/>
              </a:rPr>
              <a:t> Csala 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Modeling Complex Energy 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Systems Workshop</a:t>
            </a:r>
            <a:r>
              <a:rPr lang="en-US" dirty="0" smtClean="0">
                <a:latin typeface="Comfortaa" panose="020F0603070200060003" pitchFamily="34" charset="0"/>
              </a:rPr>
              <a:t> | 13/10/15</a:t>
            </a:r>
            <a:endParaRPr lang="en-US" dirty="0">
              <a:latin typeface="Comfortaa" panose="020F06030702000600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0" y="1972199"/>
            <a:ext cx="8458200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20 trillion </a:t>
            </a:r>
            <a:r>
              <a:rPr lang="en-US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green</a:t>
            </a:r>
            <a:r>
              <a:rPr lang="en-US" cap="none" dirty="0" smtClean="0">
                <a:latin typeface="Comfortaa" panose="020F0603070200060003" pitchFamily="34" charset="0"/>
              </a:rPr>
              <a:t> watts</a:t>
            </a:r>
            <a:endParaRPr lang="en-US" cap="none" dirty="0">
              <a:latin typeface="Comfortaa" panose="020F06030702000600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4" b="-339"/>
          <a:stretch/>
        </p:blipFill>
        <p:spPr>
          <a:xfrm>
            <a:off x="6943729" y="959217"/>
            <a:ext cx="398462" cy="469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24" y="334352"/>
            <a:ext cx="1633538" cy="5445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385" b="3470"/>
          <a:stretch/>
        </p:blipFill>
        <p:spPr>
          <a:xfrm>
            <a:off x="5843724" y="996096"/>
            <a:ext cx="991549" cy="4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1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the principles outlined by Sgouridis, Csala (2014) using open data from EIA, BP, UNSD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(expected 2015)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0844" y="2570358"/>
            <a:ext cx="2943387" cy="237351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92D050"/>
                </a:solidFill>
                <a:latin typeface="Comfortaa" panose="020F0603070200060003" pitchFamily="34" charset="0"/>
              </a:rPr>
              <a:t>√ </a:t>
            </a:r>
            <a:r>
              <a:rPr lang="en-US" sz="1600" b="1" dirty="0" smtClean="0">
                <a:latin typeface="Comfortaa" panose="020F0603070200060003" pitchFamily="34" charset="0"/>
              </a:rPr>
              <a:t>Carrying capacity</a:t>
            </a:r>
          </a:p>
          <a:p>
            <a:pPr marL="0" indent="0">
              <a:lnSpc>
                <a:spcPct val="130000"/>
              </a:lnSpc>
              <a:buNone/>
            </a:pPr>
            <a:endParaRPr lang="en-US" sz="1600" b="1" dirty="0" smtClean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92D050"/>
                </a:solidFill>
                <a:latin typeface="Comfortaa" panose="020F0603070200060003" pitchFamily="34" charset="0"/>
              </a:rPr>
              <a:t>√ </a:t>
            </a:r>
            <a:r>
              <a:rPr lang="en-US" sz="1600" b="1" dirty="0" smtClean="0">
                <a:latin typeface="Comfortaa" panose="020F0603070200060003" pitchFamily="34" charset="0"/>
              </a:rPr>
              <a:t>Societal needs</a:t>
            </a:r>
          </a:p>
          <a:p>
            <a:pPr marL="0" indent="0">
              <a:lnSpc>
                <a:spcPct val="130000"/>
              </a:lnSpc>
              <a:buNone/>
            </a:pPr>
            <a:endParaRPr lang="en-US" sz="1600" b="1" dirty="0" smtClean="0">
              <a:solidFill>
                <a:srgbClr val="92D050"/>
              </a:solidFill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√ </a:t>
            </a:r>
            <a:r>
              <a:rPr lang="en-US" sz="1600" b="1" dirty="0" smtClean="0">
                <a:latin typeface="Comfortaa" panose="020F0603070200060003" pitchFamily="34" charset="0"/>
              </a:rPr>
              <a:t>Sustainable investment</a:t>
            </a:r>
            <a:endParaRPr lang="en-US" sz="1600" b="1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9668" r="1299"/>
          <a:stretch/>
        </p:blipFill>
        <p:spPr>
          <a:xfrm>
            <a:off x="3200346" y="1248773"/>
            <a:ext cx="8657825" cy="50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60" y="1986267"/>
            <a:ext cx="11529646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methods </a:t>
            </a:r>
            <a:r>
              <a:rPr lang="en-US" b="1" cap="none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&amp;</a:t>
            </a:r>
            <a:r>
              <a:rPr lang="en-US" cap="none" dirty="0" smtClean="0">
                <a:latin typeface="Comfortaa" panose="020F0603070200060003" pitchFamily="34" charset="0"/>
              </a:rPr>
              <a:t> results</a:t>
            </a:r>
            <a:endParaRPr lang="en-US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5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methodology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7714" y="2035043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Population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[UNSD]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17714" y="3254244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projections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627085" y="2628120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Demand 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627085" y="4079548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Fossil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17714" y="4473445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Emissions data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[IPCC, EIA, BP]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958238" y="754737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Trade</a:t>
            </a:r>
          </a:p>
          <a:p>
            <a:pPr algn="ctr"/>
            <a:r>
              <a:rPr lang="en-US" b="1" dirty="0">
                <a:latin typeface="Comfortaa" panose="020F0603070200060003" pitchFamily="34" charset="0"/>
              </a:rPr>
              <a:t>d</a:t>
            </a:r>
            <a:r>
              <a:rPr lang="en-US" b="1" dirty="0" smtClean="0">
                <a:latin typeface="Comfortaa" panose="020F0603070200060003" pitchFamily="34" charset="0"/>
              </a:rPr>
              <a:t>ata</a:t>
            </a:r>
          </a:p>
          <a:p>
            <a:pPr algn="ctr"/>
            <a:r>
              <a:rPr lang="en-US" sz="1400" b="1" dirty="0" smtClean="0">
                <a:latin typeface="Comfortaa" panose="020F0603070200060003" pitchFamily="34" charset="0"/>
              </a:rPr>
              <a:t>[UN COMTRADE]</a:t>
            </a:r>
            <a:endParaRPr lang="en-US" sz="1400" b="1" dirty="0">
              <a:latin typeface="Comfortaa" panose="020F0603070200060003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5143" y="1217122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Renewable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EROEI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[Literature]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934850" y="2396408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Renewable energy data</a:t>
            </a:r>
            <a:endParaRPr lang="en-US" b="1" dirty="0">
              <a:latin typeface="Comfortaa" panose="020F0603070200060003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756402" y="1219609"/>
            <a:ext cx="2657959" cy="3361306"/>
          </a:xfrm>
          <a:prstGeom prst="roundRect">
            <a:avLst>
              <a:gd name="adj" fmla="val 3561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Sustainable Energy Transition Paths</a:t>
            </a:r>
          </a:p>
          <a:p>
            <a:pPr algn="ctr"/>
            <a:endParaRPr lang="en-US" b="1" dirty="0">
              <a:latin typeface="Comfortaa" panose="020F0603070200060003" pitchFamily="34" charset="0"/>
            </a:endParaRPr>
          </a:p>
          <a:p>
            <a:pPr algn="ctr"/>
            <a:endParaRPr lang="en-US" b="1" dirty="0" smtClean="0">
              <a:latin typeface="Comfortaa" panose="020F0603070200060003" pitchFamily="34" charset="0"/>
            </a:endParaRPr>
          </a:p>
          <a:p>
            <a:pPr algn="ctr"/>
            <a:endParaRPr lang="en-US" b="1" dirty="0">
              <a:latin typeface="Comfortaa" panose="020F0603070200060003" pitchFamily="34" charset="0"/>
            </a:endParaRPr>
          </a:p>
          <a:p>
            <a:pPr algn="ctr"/>
            <a:endParaRPr lang="en-US" b="1" dirty="0" smtClean="0">
              <a:latin typeface="Comfortaa" panose="020F0603070200060003" pitchFamily="34" charset="0"/>
            </a:endParaRPr>
          </a:p>
          <a:p>
            <a:pPr algn="ctr"/>
            <a:endParaRPr lang="en-US" b="1" dirty="0">
              <a:latin typeface="Comfortaa" panose="020F0603070200060003" pitchFamily="34" charset="0"/>
            </a:endParaRPr>
          </a:p>
          <a:p>
            <a:pPr algn="ctr"/>
            <a:endParaRPr lang="en-US" b="1" dirty="0" smtClean="0">
              <a:latin typeface="Comfortaa" panose="020F0603070200060003" pitchFamily="34" charset="0"/>
            </a:endParaRPr>
          </a:p>
          <a:p>
            <a:pPr algn="ctr"/>
            <a:endParaRPr lang="en-US" b="1" dirty="0">
              <a:latin typeface="Comfortaa" panose="020F0603070200060003" pitchFamily="34" charset="0"/>
            </a:endParaRPr>
          </a:p>
        </p:txBody>
      </p:sp>
      <p:cxnSp>
        <p:nvCxnSpPr>
          <p:cNvPr id="14" name="Straight Arrow Connector 13"/>
          <p:cNvCxnSpPr>
            <a:stCxn id="10" idx="3"/>
            <a:endCxn id="33" idx="1"/>
          </p:cNvCxnSpPr>
          <p:nvPr/>
        </p:nvCxnSpPr>
        <p:spPr>
          <a:xfrm>
            <a:off x="1930400" y="2538898"/>
            <a:ext cx="696685" cy="59307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2" idx="3"/>
            <a:endCxn id="33" idx="1"/>
          </p:cNvCxnSpPr>
          <p:nvPr/>
        </p:nvCxnSpPr>
        <p:spPr>
          <a:xfrm flipV="1">
            <a:off x="1930400" y="3131975"/>
            <a:ext cx="696685" cy="62612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4" idx="1"/>
          </p:cNvCxnSpPr>
          <p:nvPr/>
        </p:nvCxnSpPr>
        <p:spPr>
          <a:xfrm flipV="1">
            <a:off x="1930400" y="4583403"/>
            <a:ext cx="696685" cy="39389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3"/>
            <a:endCxn id="34" idx="1"/>
          </p:cNvCxnSpPr>
          <p:nvPr/>
        </p:nvCxnSpPr>
        <p:spPr>
          <a:xfrm>
            <a:off x="1930400" y="3758099"/>
            <a:ext cx="696685" cy="82530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1" idx="3"/>
            <a:endCxn id="52" idx="1"/>
          </p:cNvCxnSpPr>
          <p:nvPr/>
        </p:nvCxnSpPr>
        <p:spPr>
          <a:xfrm>
            <a:off x="4397829" y="1720977"/>
            <a:ext cx="537021" cy="1179286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3" idx="3"/>
            <a:endCxn id="52" idx="1"/>
          </p:cNvCxnSpPr>
          <p:nvPr/>
        </p:nvCxnSpPr>
        <p:spPr>
          <a:xfrm flipV="1">
            <a:off x="4339771" y="2900263"/>
            <a:ext cx="595079" cy="23171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4" idx="3"/>
            <a:endCxn id="52" idx="1"/>
          </p:cNvCxnSpPr>
          <p:nvPr/>
        </p:nvCxnSpPr>
        <p:spPr>
          <a:xfrm flipV="1">
            <a:off x="4339771" y="2900263"/>
            <a:ext cx="595079" cy="168314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7" idx="3"/>
            <a:endCxn id="57" idx="1"/>
          </p:cNvCxnSpPr>
          <p:nvPr/>
        </p:nvCxnSpPr>
        <p:spPr>
          <a:xfrm>
            <a:off x="6670924" y="1258592"/>
            <a:ext cx="1085478" cy="164167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2" idx="3"/>
            <a:endCxn id="57" idx="1"/>
          </p:cNvCxnSpPr>
          <p:nvPr/>
        </p:nvCxnSpPr>
        <p:spPr>
          <a:xfrm flipV="1">
            <a:off x="6647536" y="2900262"/>
            <a:ext cx="1108866" cy="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4548081" y="5176391"/>
            <a:ext cx="7442503" cy="13893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cap="none" dirty="0" smtClean="0">
                <a:latin typeface="Comfortaa" panose="020F0603070200060003" pitchFamily="34" charset="0"/>
              </a:rPr>
              <a:t>A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data-driven</a:t>
            </a:r>
            <a:r>
              <a:rPr lang="en-US" sz="2000" cap="none" dirty="0" smtClean="0">
                <a:latin typeface="Comfortaa" panose="020F0603070200060003" pitchFamily="34" charset="0"/>
              </a:rPr>
              <a:t>, automated creation of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feasible</a:t>
            </a:r>
            <a:r>
              <a:rPr lang="en-US" sz="2000" cap="none" dirty="0" smtClean="0">
                <a:latin typeface="Comfortaa" panose="020F0603070200060003" pitchFamily="34" charset="0"/>
              </a:rPr>
              <a:t>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sustainable </a:t>
            </a:r>
          </a:p>
          <a:p>
            <a:pPr algn="ctr"/>
            <a:endParaRPr lang="en-US" sz="2000" b="1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  <a:p>
            <a:pPr algn="ctr"/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energy transition paths</a:t>
            </a:r>
            <a:r>
              <a:rPr lang="en-US" sz="2000" cap="none" dirty="0" smtClean="0">
                <a:latin typeface="Comfortaa" panose="020F0603070200060003" pitchFamily="34" charset="0"/>
              </a:rPr>
              <a:t> for the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globe</a:t>
            </a:r>
            <a:r>
              <a:rPr lang="en-US" sz="2000" cap="none" dirty="0" smtClean="0">
                <a:latin typeface="Comfortaa" panose="020F0603070200060003" pitchFamily="34" charset="0"/>
              </a:rPr>
              <a:t> and </a:t>
            </a:r>
            <a:r>
              <a:rPr lang="en-US" sz="2000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all nations</a:t>
            </a:r>
            <a:endParaRPr lang="en-US" sz="2000" b="1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934850" y="4077059"/>
            <a:ext cx="1712686" cy="10077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Renewable potential</a:t>
            </a:r>
          </a:p>
          <a:p>
            <a:pPr algn="ctr"/>
            <a:r>
              <a:rPr lang="en-US" sz="1600" b="1" dirty="0" smtClean="0">
                <a:latin typeface="Comfortaa" panose="020F0603070200060003" pitchFamily="34" charset="0"/>
              </a:rPr>
              <a:t>[IRENA]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8091146" y="3418632"/>
            <a:ext cx="1988470" cy="8085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Most Feasible Paths</a:t>
            </a:r>
            <a:endParaRPr lang="en-US" b="1" dirty="0">
              <a:latin typeface="Comfortaa" panose="020F0603070200060003" pitchFamily="34" charset="0"/>
            </a:endParaRPr>
          </a:p>
        </p:txBody>
      </p:sp>
      <p:cxnSp>
        <p:nvCxnSpPr>
          <p:cNvPr id="50" name="Straight Arrow Connector 49"/>
          <p:cNvCxnSpPr>
            <a:stCxn id="46" idx="3"/>
            <a:endCxn id="57" idx="1"/>
          </p:cNvCxnSpPr>
          <p:nvPr/>
        </p:nvCxnSpPr>
        <p:spPr>
          <a:xfrm flipV="1">
            <a:off x="6647536" y="2900262"/>
            <a:ext cx="1108866" cy="168065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8489192" y="2396408"/>
            <a:ext cx="1185499" cy="81691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omfortaa" panose="020F0603070200060003" pitchFamily="34" charset="0"/>
              </a:rPr>
              <a:t>Transition Feasibility Index</a:t>
            </a:r>
            <a:endParaRPr lang="en-US" sz="1400" b="1" dirty="0">
              <a:latin typeface="Comfortaa" panose="020F0603070200060003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9929678" y="2442675"/>
            <a:ext cx="13320" cy="82083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8256013" y="2442675"/>
            <a:ext cx="13320" cy="82083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5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51" grpId="0" animBg="1"/>
      <p:bldP spid="52" grpId="0" animBg="1"/>
      <p:bldP spid="57" grpId="0" animBg="1"/>
      <p:bldP spid="31" grpId="0"/>
      <p:bldP spid="46" grpId="0" animBg="1"/>
      <p:bldP spid="49" grpId="0" animBg="1"/>
      <p:bldP spid="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http://set.csaladen.es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280630" y="1224588"/>
            <a:ext cx="7724557" cy="14301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BAU</a:t>
            </a:r>
          </a:p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Planned: peak 2030, finish by 2100</a:t>
            </a:r>
          </a:p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Forced 2030</a:t>
            </a:r>
          </a:p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Forced 2020</a:t>
            </a:r>
          </a:p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What if the IPCC is wrong? </a:t>
            </a:r>
          </a:p>
          <a:p>
            <a:pPr lvl="1">
              <a:lnSpc>
                <a:spcPct val="130000"/>
              </a:lnSpc>
            </a:pPr>
            <a:r>
              <a:rPr lang="en-US" sz="2600" b="1" dirty="0" smtClean="0">
                <a:latin typeface="Comfortaa" panose="020F0603070200060003" pitchFamily="34" charset="0"/>
              </a:rPr>
              <a:t>High cap 2020</a:t>
            </a:r>
          </a:p>
          <a:p>
            <a:pPr lvl="1">
              <a:lnSpc>
                <a:spcPct val="130000"/>
              </a:lnSpc>
            </a:pPr>
            <a:r>
              <a:rPr lang="en-US" sz="2600" b="1" dirty="0" smtClean="0">
                <a:latin typeface="Comfortaa" panose="020F0603070200060003" pitchFamily="34" charset="0"/>
              </a:rPr>
              <a:t>Low cap 2020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Sustainable Energy Transitions Model 2.0 | Csala (2015)</a:t>
            </a:r>
          </a:p>
        </p:txBody>
      </p:sp>
    </p:spTree>
    <p:extLst>
      <p:ext uri="{BB962C8B-B14F-4D97-AF65-F5344CB8AC3E}">
        <p14:creationId xmlns:p14="http://schemas.microsoft.com/office/powerpoint/2010/main" val="35377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  <a:hlinkClick r:id="rId3"/>
              </a:rPr>
              <a:t>http://runthemodel.com/models/2104</a:t>
            </a:r>
            <a:r>
              <a:rPr lang="en-US" sz="1000" b="1" dirty="0" smtClean="0">
                <a:latin typeface="Comfortaa" panose="020F0603070200060003" pitchFamily="34" charset="0"/>
                <a:hlinkClick r:id="rId3"/>
              </a:rPr>
              <a:t>/</a:t>
            </a:r>
            <a:r>
              <a:rPr lang="en-US" sz="1000" b="1" dirty="0" smtClean="0">
                <a:latin typeface="Comfortaa" panose="020F0603070200060003" pitchFamily="34" charset="0"/>
              </a:rPr>
              <a:t>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Sustainable Energy Transitions Model 2.0 | Csala (2015)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12" y="978851"/>
            <a:ext cx="8501063" cy="54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"/>
            <a:ext cx="12192000" cy="1510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394" y="0"/>
            <a:ext cx="9009646" cy="6486682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121585" y="919368"/>
            <a:ext cx="2912225" cy="10965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T</a:t>
            </a:r>
            <a:r>
              <a:rPr lang="en-US" sz="2000" b="1" dirty="0" smtClean="0">
                <a:latin typeface="Comfortaa" panose="020F0603070200060003" pitchFamily="34" charset="0"/>
              </a:rPr>
              <a:t>he transition envelopes are </a:t>
            </a:r>
            <a:br>
              <a:rPr lang="en-US" sz="2000" b="1" dirty="0" smtClean="0">
                <a:latin typeface="Comfortaa" panose="020F0603070200060003" pitchFamily="34" charset="0"/>
              </a:rPr>
            </a:br>
            <a:r>
              <a:rPr lang="en-US" sz="2000" b="1" dirty="0" smtClean="0">
                <a:latin typeface="Comfortaa" panose="020F0603070200060003" pitchFamily="34" charset="0"/>
              </a:rPr>
              <a:t>narrow during the </a:t>
            </a:r>
            <a:br>
              <a:rPr lang="en-US" sz="2000" b="1" dirty="0" smtClean="0">
                <a:latin typeface="Comfortaa" panose="020F0603070200060003" pitchFamily="34" charset="0"/>
              </a:rPr>
            </a:br>
            <a:r>
              <a:rPr lang="en-US" sz="2000" b="1" dirty="0" smtClean="0">
                <a:latin typeface="Comfortaa" panose="020F0603070200060003" pitchFamily="34" charset="0"/>
              </a:rPr>
              <a:t>early transition phase</a:t>
            </a:r>
          </a:p>
          <a:p>
            <a:pPr>
              <a:lnSpc>
                <a:spcPct val="130000"/>
              </a:lnSpc>
            </a:pPr>
            <a:endParaRPr lang="en-US" sz="2000" b="1" dirty="0" smtClean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Hitting the feasible region requires a 36 times increase in renewable energy installation rates within two decades</a:t>
            </a:r>
          </a:p>
        </p:txBody>
      </p:sp>
    </p:spTree>
    <p:extLst>
      <p:ext uri="{BB962C8B-B14F-4D97-AF65-F5344CB8AC3E}">
        <p14:creationId xmlns:p14="http://schemas.microsoft.com/office/powerpoint/2010/main" val="298811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1"/>
            <a:ext cx="12192000" cy="1510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results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21585" y="919368"/>
            <a:ext cx="2912225" cy="10965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majority of additional capacity needs to be added before 2040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this holds even with very small final demand </a:t>
            </a:r>
          </a:p>
          <a:p>
            <a:pPr>
              <a:lnSpc>
                <a:spcPct val="130000"/>
              </a:lnSpc>
            </a:pPr>
            <a:endParaRPr lang="en-US" sz="2000" b="1" dirty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transition speed critical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810" y="246278"/>
            <a:ext cx="9010800" cy="62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60" y="1986267"/>
            <a:ext cx="11529646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modeling </a:t>
            </a:r>
            <a:r>
              <a:rPr lang="en-US" b="1" cap="none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enigma</a:t>
            </a:r>
            <a:endParaRPr lang="en-US" b="1" cap="none" dirty="0">
              <a:solidFill>
                <a:schemeClr val="accent4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65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getting down to country level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44" name="Subtitle 2"/>
          <p:cNvSpPr txBox="1">
            <a:spLocks/>
          </p:cNvSpPr>
          <p:nvPr/>
        </p:nvSpPr>
        <p:spPr>
          <a:xfrm>
            <a:off x="3120705" y="1134757"/>
            <a:ext cx="8795523" cy="53241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>
                <a:latin typeface="Comfortaa" panose="020F0603070200060003" pitchFamily="34" charset="0"/>
              </a:rPr>
              <a:t>Assume that countries automatically max out renewable </a:t>
            </a:r>
            <a:r>
              <a:rPr lang="en-US" sz="2000" b="1" dirty="0" smtClean="0">
                <a:latin typeface="Comfortaa" panose="020F0603070200060003" pitchFamily="34" charset="0"/>
              </a:rPr>
              <a:t>potential of their land and import the energy needed on top of that – ideally this will be in the form of electricity – therefore assume electricity transport network development costs, including transferable storage – these costs are shared with potential excess producers.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Calculate embedded energy and emissions flows between countries using UN COMTRADE and economic energy and emissions intensity of product source countries</a:t>
            </a:r>
          </a:p>
          <a:p>
            <a:pPr>
              <a:lnSpc>
                <a:spcPct val="130000"/>
              </a:lnSpc>
            </a:pPr>
            <a:endParaRPr lang="en-US" sz="1100" b="1" dirty="0" smtClean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COP21, .  .  .</a:t>
            </a:r>
          </a:p>
          <a:p>
            <a:pPr>
              <a:lnSpc>
                <a:spcPct val="130000"/>
              </a:lnSpc>
            </a:pPr>
            <a:endParaRPr lang="en-US" sz="1200" b="1" dirty="0" smtClean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Run global analysis framework on countries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5766" y="1795540"/>
            <a:ext cx="5479511" cy="4330031"/>
            <a:chOff x="275766" y="1795540"/>
            <a:chExt cx="5479511" cy="4330031"/>
          </a:xfrm>
        </p:grpSpPr>
        <p:grpSp>
          <p:nvGrpSpPr>
            <p:cNvPr id="31" name="Group 30"/>
            <p:cNvGrpSpPr/>
            <p:nvPr/>
          </p:nvGrpSpPr>
          <p:grpSpPr>
            <a:xfrm>
              <a:off x="275766" y="1795540"/>
              <a:ext cx="5479511" cy="4330031"/>
              <a:chOff x="4934850" y="754737"/>
              <a:chExt cx="5479511" cy="4330031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934850" y="2396408"/>
                <a:ext cx="1712686" cy="1007709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Comfortaa" panose="020F0603070200060003" pitchFamily="34" charset="0"/>
                  </a:rPr>
                  <a:t>Renewable energy data</a:t>
                </a:r>
                <a:endParaRPr lang="en-US" b="1" dirty="0">
                  <a:latin typeface="Comfortaa" panose="020F0603070200060003" pitchFamily="34" charset="0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4958238" y="754737"/>
                <a:ext cx="1712686" cy="1007709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Comfortaa" panose="020F0603070200060003" pitchFamily="34" charset="0"/>
                  </a:rPr>
                  <a:t>Trade</a:t>
                </a:r>
              </a:p>
              <a:p>
                <a:pPr algn="ctr"/>
                <a:r>
                  <a:rPr lang="en-US" b="1" dirty="0">
                    <a:latin typeface="Comfortaa" panose="020F0603070200060003" pitchFamily="34" charset="0"/>
                  </a:rPr>
                  <a:t>d</a:t>
                </a:r>
                <a:r>
                  <a:rPr lang="en-US" b="1" dirty="0" smtClean="0">
                    <a:latin typeface="Comfortaa" panose="020F0603070200060003" pitchFamily="34" charset="0"/>
                  </a:rPr>
                  <a:t>ata</a:t>
                </a:r>
              </a:p>
              <a:p>
                <a:pPr algn="ctr"/>
                <a:r>
                  <a:rPr lang="en-US" sz="1400" b="1" dirty="0" smtClean="0">
                    <a:latin typeface="Comfortaa" panose="020F0603070200060003" pitchFamily="34" charset="0"/>
                  </a:rPr>
                  <a:t>[UN COMTRADE]</a:t>
                </a:r>
                <a:endParaRPr lang="en-US" sz="1400" b="1" dirty="0">
                  <a:latin typeface="Comfortaa" panose="020F0603070200060003" pitchFamily="34" charset="0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756402" y="1219609"/>
                <a:ext cx="2657959" cy="3361306"/>
              </a:xfrm>
              <a:prstGeom prst="roundRect">
                <a:avLst>
                  <a:gd name="adj" fmla="val 3561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Comfortaa" panose="020F0603070200060003" pitchFamily="34" charset="0"/>
                  </a:rPr>
                  <a:t>Sustainable Energy Transition Paths</a:t>
                </a:r>
              </a:p>
              <a:p>
                <a:pPr algn="ctr"/>
                <a:endParaRPr lang="en-US" b="1" dirty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 smtClean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 smtClean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 smtClean="0">
                  <a:latin typeface="Comfortaa" panose="020F0603070200060003" pitchFamily="34" charset="0"/>
                </a:endParaRPr>
              </a:p>
              <a:p>
                <a:pPr algn="ctr"/>
                <a:endParaRPr lang="en-US" b="1" dirty="0">
                  <a:latin typeface="Comfortaa" panose="020F0603070200060003" pitchFamily="34" charset="0"/>
                </a:endParaRPr>
              </a:p>
            </p:txBody>
          </p:sp>
          <p:cxnSp>
            <p:nvCxnSpPr>
              <p:cNvPr id="40" name="Straight Arrow Connector 39"/>
              <p:cNvCxnSpPr>
                <a:stCxn id="37" idx="3"/>
                <a:endCxn id="38" idx="1"/>
              </p:cNvCxnSpPr>
              <p:nvPr/>
            </p:nvCxnSpPr>
            <p:spPr>
              <a:xfrm>
                <a:off x="6670924" y="1258592"/>
                <a:ext cx="1085478" cy="164167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endCxn id="38" idx="1"/>
              </p:cNvCxnSpPr>
              <p:nvPr/>
            </p:nvCxnSpPr>
            <p:spPr>
              <a:xfrm flipV="1">
                <a:off x="6647536" y="2900262"/>
                <a:ext cx="1108866" cy="1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ounded Rectangle 41"/>
              <p:cNvSpPr/>
              <p:nvPr/>
            </p:nvSpPr>
            <p:spPr>
              <a:xfrm>
                <a:off x="4934850" y="4077059"/>
                <a:ext cx="1712686" cy="1007709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latin typeface="Comfortaa" panose="020F0603070200060003" pitchFamily="34" charset="0"/>
                  </a:rPr>
                  <a:t>Renewable potential</a:t>
                </a:r>
              </a:p>
              <a:p>
                <a:pPr algn="ctr"/>
                <a:r>
                  <a:rPr lang="en-US" sz="1600" b="1" dirty="0" smtClean="0">
                    <a:latin typeface="Comfortaa" panose="020F0603070200060003" pitchFamily="34" charset="0"/>
                  </a:rPr>
                  <a:t>[IRENA]</a:t>
                </a:r>
                <a:endParaRPr lang="en-US" sz="1600" b="1" dirty="0">
                  <a:latin typeface="Comfortaa" panose="020F0603070200060003" pitchFamily="34" charset="0"/>
                </a:endParaRPr>
              </a:p>
            </p:txBody>
          </p:sp>
          <p:cxnSp>
            <p:nvCxnSpPr>
              <p:cNvPr id="43" name="Straight Arrow Connector 42"/>
              <p:cNvCxnSpPr>
                <a:stCxn id="42" idx="3"/>
                <a:endCxn id="38" idx="1"/>
              </p:cNvCxnSpPr>
              <p:nvPr/>
            </p:nvCxnSpPr>
            <p:spPr>
              <a:xfrm flipV="1">
                <a:off x="6647536" y="2900262"/>
                <a:ext cx="1108866" cy="1680652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3300518" y="4637692"/>
              <a:ext cx="2251559" cy="6219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2400" b="1" dirty="0" smtClean="0">
                  <a:latin typeface="Comfortaa" panose="020F0603070200060003" pitchFamily="34" charset="0"/>
                </a:rPr>
                <a:t>For countries</a:t>
              </a:r>
              <a:endParaRPr lang="en-US" sz="2400" b="1" dirty="0">
                <a:latin typeface="Comfortaa" panose="020F0603070200060003" pitchFamily="34" charset="0"/>
              </a:endParaRPr>
            </a:p>
          </p:txBody>
        </p:sp>
      </p:grpSp>
      <p:sp>
        <p:nvSpPr>
          <p:cNvPr id="3" name="Down Arrow 2"/>
          <p:cNvSpPr/>
          <p:nvPr/>
        </p:nvSpPr>
        <p:spPr>
          <a:xfrm>
            <a:off x="969680" y="3350268"/>
            <a:ext cx="1471612" cy="13261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969680" y="3347934"/>
            <a:ext cx="1471612" cy="13261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596251" y="5125746"/>
            <a:ext cx="509218" cy="458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1124970" y="5125746"/>
            <a:ext cx="509218" cy="458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653688" y="5125746"/>
            <a:ext cx="509218" cy="458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 rot="10800000">
            <a:off x="2182405" y="5125746"/>
            <a:ext cx="509218" cy="4588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mall House Icon - vector Clip Art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27" y="5930530"/>
            <a:ext cx="529824" cy="546602"/>
          </a:xfrm>
          <a:prstGeom prst="rect">
            <a:avLst/>
          </a:prstGeom>
        </p:spPr>
      </p:pic>
      <p:pic>
        <p:nvPicPr>
          <p:cNvPr id="5" name="Picture 4" descr="City Government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8" y="5721492"/>
            <a:ext cx="922544" cy="738273"/>
          </a:xfrm>
          <a:prstGeom prst="rect">
            <a:avLst/>
          </a:prstGeom>
        </p:spPr>
      </p:pic>
      <p:pic>
        <p:nvPicPr>
          <p:cNvPr id="6" name="Picture 5" descr="Stick figure male 2 - vector Clip Art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62" y="5919551"/>
            <a:ext cx="270210" cy="5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-0.22461 0.0027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4" grpId="0" uiExpand="1" build="p"/>
      <p:bldP spid="3" grpId="0" animBg="1"/>
      <p:bldP spid="3" grpId="1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http://set.csaladen.es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modeling enigma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280630" y="1224588"/>
            <a:ext cx="7724557" cy="14301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Micro-grid</a:t>
            </a:r>
          </a:p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Simulation tool</a:t>
            </a:r>
          </a:p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Household level</a:t>
            </a:r>
          </a:p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Could be generalized</a:t>
            </a:r>
          </a:p>
          <a:p>
            <a:pPr>
              <a:lnSpc>
                <a:spcPct val="130000"/>
              </a:lnSpc>
            </a:pPr>
            <a:r>
              <a:rPr lang="en-US" sz="3200" b="1" dirty="0" smtClean="0">
                <a:latin typeface="Comfortaa" panose="020F0603070200060003" pitchFamily="34" charset="0"/>
              </a:rPr>
              <a:t>Hold on!</a:t>
            </a:r>
            <a:endParaRPr lang="en-US" sz="2600" b="1" dirty="0" smtClean="0">
              <a:latin typeface="Comfortaa" panose="020F0603070200060003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Sustainable Energy Transitions Model 2.0 | Csala (2015)</a:t>
            </a:r>
          </a:p>
        </p:txBody>
      </p:sp>
    </p:spTree>
    <p:extLst>
      <p:ext uri="{BB962C8B-B14F-4D97-AF65-F5344CB8AC3E}">
        <p14:creationId xmlns:p14="http://schemas.microsoft.com/office/powerpoint/2010/main" val="357722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6400" y="1972199"/>
            <a:ext cx="8458200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20 trillion </a:t>
            </a:r>
            <a:r>
              <a:rPr lang="en-US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green</a:t>
            </a:r>
            <a:r>
              <a:rPr lang="en-US" cap="none" dirty="0" smtClean="0">
                <a:latin typeface="Comfortaa" panose="020F0603070200060003" pitchFamily="34" charset="0"/>
              </a:rPr>
              <a:t> watts</a:t>
            </a:r>
            <a:endParaRPr lang="en-US" cap="none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>
                <a:latin typeface="Comfortaa" panose="020F0603070200060003" pitchFamily="34" charset="0"/>
                <a:hlinkClick r:id="rId3"/>
              </a:rPr>
              <a:t>http://</a:t>
            </a:r>
            <a:r>
              <a:rPr lang="en-US" sz="1000" b="1">
                <a:latin typeface="Comfortaa" panose="020F0603070200060003" pitchFamily="34" charset="0"/>
                <a:hlinkClick r:id="rId3"/>
              </a:rPr>
              <a:t>runthemodel.com/models/1297</a:t>
            </a:r>
            <a:r>
              <a:rPr lang="en-US" sz="1000" b="1" smtClean="0">
                <a:latin typeface="Comfortaa" panose="020F0603070200060003" pitchFamily="34" charset="0"/>
                <a:hlinkClick r:id="rId3"/>
              </a:rPr>
              <a:t>/</a:t>
            </a:r>
            <a:r>
              <a:rPr lang="en-US" sz="1000" b="1" dirty="0" smtClean="0">
                <a:latin typeface="Comfortaa" panose="020F0603070200060003" pitchFamily="34" charset="0"/>
              </a:rPr>
              <a:t>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modeling enigma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Sustainable Energy Transitions Model 2.0 | Csala (2015)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336" y="1388303"/>
            <a:ext cx="4976875" cy="5008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741" y="1381330"/>
            <a:ext cx="4992599" cy="49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/>
          <p:cNvSpPr txBox="1">
            <a:spLocks/>
          </p:cNvSpPr>
          <p:nvPr/>
        </p:nvSpPr>
        <p:spPr>
          <a:xfrm>
            <a:off x="5049127" y="35518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modeling enigma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12192000" cy="15105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Google Trends (2015)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1" y="3318794"/>
            <a:ext cx="5760000" cy="3065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843" y="108078"/>
            <a:ext cx="5760000" cy="31092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91" y="108078"/>
            <a:ext cx="5760000" cy="3090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843" y="3325361"/>
            <a:ext cx="5760000" cy="3161302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660247" y="108078"/>
            <a:ext cx="1435753" cy="5911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World</a:t>
            </a:r>
            <a:endParaRPr lang="en-US" sz="2000" b="1" dirty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0420247" y="3324501"/>
            <a:ext cx="1435753" cy="5911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800" b="1" dirty="0" smtClean="0">
                <a:latin typeface="Comfortaa" panose="020F0603070200060003" pitchFamily="34" charset="0"/>
              </a:rPr>
              <a:t>Germany</a:t>
            </a:r>
            <a:endParaRPr lang="en-US" sz="1800" b="1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420247" y="108078"/>
            <a:ext cx="1435753" cy="5911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US</a:t>
            </a:r>
            <a:endParaRPr lang="en-US" sz="2000" b="1" dirty="0">
              <a:latin typeface="Comfortaa" panose="020F0603070200060003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4560238" y="3324501"/>
            <a:ext cx="1435753" cy="5911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UK</a:t>
            </a:r>
            <a:endParaRPr lang="en-US" sz="2000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25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007" b="1565"/>
          <a:stretch/>
        </p:blipFill>
        <p:spPr>
          <a:xfrm>
            <a:off x="5372100" y="354568"/>
            <a:ext cx="6194562" cy="6231971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78735" y="1548016"/>
            <a:ext cx="5050490" cy="10808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BBC: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24</a:t>
            </a:r>
            <a:r>
              <a:rPr lang="en-US" sz="2000" b="1" dirty="0" smtClean="0">
                <a:latin typeface="Comfortaa" panose="020F0603070200060003" pitchFamily="34" charset="0"/>
              </a:rPr>
              <a:t>M, CNN: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19</a:t>
            </a:r>
            <a:r>
              <a:rPr lang="en-US" sz="2000" b="1" dirty="0" smtClean="0">
                <a:latin typeface="Comfortaa" panose="020F0603070200060003" pitchFamily="34" charset="0"/>
              </a:rPr>
              <a:t>M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AJ: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6</a:t>
            </a:r>
            <a:r>
              <a:rPr lang="en-US" sz="2000" b="1" dirty="0" smtClean="0">
                <a:latin typeface="Comfortaa" panose="020F0603070200060003" pitchFamily="34" charset="0"/>
              </a:rPr>
              <a:t>M, RT: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3</a:t>
            </a:r>
            <a:r>
              <a:rPr lang="en-US" sz="2000" b="1" dirty="0" smtClean="0">
                <a:latin typeface="Comfortaa" panose="020F0603070200060003" pitchFamily="34" charset="0"/>
              </a:rPr>
              <a:t>M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       </a:t>
            </a:r>
            <a:r>
              <a:rPr lang="en-US" sz="1000" b="1" dirty="0">
                <a:latin typeface="Comfortaa" panose="020F0603070200060003" pitchFamily="34" charset="0"/>
              </a:rPr>
              <a:t>__________________</a:t>
            </a:r>
            <a:endParaRPr lang="en-US" sz="1000" b="1" dirty="0" smtClean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Game of Thrones: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16</a:t>
            </a:r>
            <a:r>
              <a:rPr lang="en-US" sz="2000" b="1" dirty="0" smtClean="0">
                <a:latin typeface="Comfortaa" panose="020F0603070200060003" pitchFamily="34" charset="0"/>
              </a:rPr>
              <a:t>M 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Walking Dead: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32</a:t>
            </a:r>
            <a:r>
              <a:rPr lang="en-US" sz="2000" b="1" dirty="0" smtClean="0">
                <a:latin typeface="Comfortaa" panose="020F0603070200060003" pitchFamily="34" charset="0"/>
              </a:rPr>
              <a:t>M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       </a:t>
            </a:r>
            <a:r>
              <a:rPr lang="en-US" sz="1000" b="1" dirty="0">
                <a:latin typeface="Comfortaa" panose="020F0603070200060003" pitchFamily="34" charset="0"/>
              </a:rPr>
              <a:t>__________________</a:t>
            </a:r>
            <a:endParaRPr lang="en-US" sz="1000" b="1" dirty="0" smtClean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Mark </a:t>
            </a:r>
            <a:r>
              <a:rPr lang="en-US" sz="2000" b="1" dirty="0" err="1" smtClean="0">
                <a:latin typeface="Comfortaa" panose="020F0603070200060003" pitchFamily="34" charset="0"/>
              </a:rPr>
              <a:t>Zuckerbeg</a:t>
            </a:r>
            <a:r>
              <a:rPr lang="en-US" sz="2000" b="1" dirty="0" smtClean="0">
                <a:latin typeface="Comfortaa" panose="020F0603070200060003" pitchFamily="34" charset="0"/>
              </a:rPr>
              <a:t>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3</a:t>
            </a:r>
            <a:r>
              <a:rPr lang="en-US" sz="2000" b="1" dirty="0" smtClean="0">
                <a:latin typeface="Comfortaa" panose="020F0603070200060003" pitchFamily="34" charset="0"/>
              </a:rPr>
              <a:t>M 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Bill Gates: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15</a:t>
            </a:r>
            <a:r>
              <a:rPr lang="en-US" sz="2000" b="1" dirty="0" smtClean="0">
                <a:latin typeface="Comfortaa" panose="020F0603070200060003" pitchFamily="34" charset="0"/>
              </a:rPr>
              <a:t>M</a:t>
            </a:r>
            <a:endParaRPr lang="en-US" sz="2000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       __________________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Shakira: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103</a:t>
            </a:r>
            <a:r>
              <a:rPr lang="en-US" sz="2000" b="1" dirty="0" smtClean="0">
                <a:latin typeface="Comfortaa" panose="020F0603070200060003" pitchFamily="34" charset="0"/>
              </a:rPr>
              <a:t>M </a:t>
            </a:r>
            <a:endParaRPr lang="en-US" sz="2000" b="1" dirty="0"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Comfortaa" panose="020F0603070200060003" pitchFamily="34" charset="0"/>
              </a:rPr>
              <a:t>Cristiano Ronaldo: </a:t>
            </a:r>
            <a:r>
              <a:rPr lang="en-US" sz="2000" b="1" dirty="0" smtClean="0">
                <a:solidFill>
                  <a:schemeClr val="accent4"/>
                </a:solidFill>
                <a:latin typeface="Comfortaa" panose="020F0603070200060003" pitchFamily="34" charset="0"/>
              </a:rPr>
              <a:t>107</a:t>
            </a:r>
            <a:r>
              <a:rPr lang="en-US" sz="2000" b="1" dirty="0" smtClean="0">
                <a:latin typeface="Comfortaa" panose="020F0603070200060003" pitchFamily="34" charset="0"/>
              </a:rPr>
              <a:t>M</a:t>
            </a:r>
            <a:endParaRPr lang="en-US" sz="2000" b="1" dirty="0">
              <a:latin typeface="Comfortaa" panose="020F0603070200060003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1220" y="6631036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Facebook followers as of 13/10/15</a:t>
            </a:r>
            <a:endParaRPr lang="en-US" sz="1000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7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1500" y="3437199"/>
            <a:ext cx="8128000" cy="1202801"/>
          </a:xfrm>
        </p:spPr>
        <p:txBody>
          <a:bodyPr>
            <a:normAutofit/>
          </a:bodyPr>
          <a:lstStyle/>
          <a:p>
            <a:pPr algn="ctr"/>
            <a:r>
              <a:rPr lang="en-US" sz="3600" b="1" cap="none" dirty="0" smtClean="0">
                <a:latin typeface="Comfortaa" panose="020F0603070200060003" pitchFamily="34" charset="0"/>
              </a:rPr>
              <a:t>thank you</a:t>
            </a:r>
            <a:endParaRPr lang="en-US" sz="3600" b="1" cap="none" dirty="0">
              <a:latin typeface="Comfortaa" panose="020F06030702000600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0" y="1972199"/>
            <a:ext cx="8458200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 smtClean="0">
                <a:latin typeface="Comfortaa" panose="020F0603070200060003" pitchFamily="34" charset="0"/>
              </a:rPr>
              <a:t>20 trillion </a:t>
            </a:r>
            <a:r>
              <a:rPr lang="en-US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green</a:t>
            </a:r>
            <a:r>
              <a:rPr lang="en-US" cap="none" dirty="0" smtClean="0">
                <a:latin typeface="Comfortaa" panose="020F0603070200060003" pitchFamily="34" charset="0"/>
              </a:rPr>
              <a:t> watts</a:t>
            </a:r>
            <a:endParaRPr lang="en-US" cap="none" dirty="0">
              <a:latin typeface="Comfortaa" panose="020F0603070200060003" pitchFamily="34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375531" y="254000"/>
            <a:ext cx="4340226" cy="11938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D</a:t>
            </a:r>
            <a:r>
              <a:rPr lang="hu-HU" b="1" dirty="0" smtClean="0">
                <a:latin typeface="Comfortaa" panose="020F0603070200060003" pitchFamily="34" charset="0"/>
              </a:rPr>
              <a:t>é</a:t>
            </a:r>
            <a:r>
              <a:rPr lang="en-US" b="1" dirty="0" err="1" smtClean="0">
                <a:latin typeface="Comfortaa" panose="020F0603070200060003" pitchFamily="34" charset="0"/>
              </a:rPr>
              <a:t>nes</a:t>
            </a:r>
            <a:r>
              <a:rPr lang="en-US" b="1" dirty="0" smtClean="0">
                <a:latin typeface="Comfortaa" panose="020F0603070200060003" pitchFamily="34" charset="0"/>
              </a:rPr>
              <a:t> Csala 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Modeling Complex Energy </a:t>
            </a:r>
          </a:p>
          <a:p>
            <a:pPr algn="ctr"/>
            <a:r>
              <a:rPr lang="en-US" b="1" dirty="0" smtClean="0">
                <a:latin typeface="Comfortaa" panose="020F0603070200060003" pitchFamily="34" charset="0"/>
              </a:rPr>
              <a:t>Systems Workshop</a:t>
            </a:r>
            <a:r>
              <a:rPr lang="en-US" dirty="0" smtClean="0">
                <a:latin typeface="Comfortaa" panose="020F0603070200060003" pitchFamily="34" charset="0"/>
              </a:rPr>
              <a:t> | 13/10/15</a:t>
            </a:r>
            <a:endParaRPr lang="en-US" dirty="0">
              <a:latin typeface="Comfortaa" panose="020F06030702000600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4" b="-339"/>
          <a:stretch/>
        </p:blipFill>
        <p:spPr>
          <a:xfrm>
            <a:off x="6943729" y="959217"/>
            <a:ext cx="398462" cy="469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24" y="334352"/>
            <a:ext cx="1633538" cy="544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6385" b="3470"/>
          <a:stretch/>
        </p:blipFill>
        <p:spPr>
          <a:xfrm>
            <a:off x="5843724" y="996096"/>
            <a:ext cx="991549" cy="4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25600"/>
            <a:ext cx="6940062" cy="47752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open energy data from EIA (1970-2040), BP (1960-2035), population data from UNSD, (1950-2100)  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006158" y="2042523"/>
            <a:ext cx="2612515" cy="34700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Pickard (2014)</a:t>
            </a:r>
          </a:p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Trainer (2014)</a:t>
            </a:r>
          </a:p>
          <a:p>
            <a:pPr marL="0" indent="0">
              <a:buNone/>
            </a:pPr>
            <a:endParaRPr lang="en-US" sz="12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 err="1" smtClean="0">
                <a:latin typeface="Comfortaa" panose="020F0603070200060003" pitchFamily="34" charset="0"/>
              </a:rPr>
              <a:t>Spreng</a:t>
            </a:r>
            <a:r>
              <a:rPr lang="en-US" sz="1200" dirty="0" smtClean="0">
                <a:latin typeface="Comfortaa" panose="020F0603070200060003" pitchFamily="34" charset="0"/>
              </a:rPr>
              <a:t> (2005)</a:t>
            </a:r>
            <a:endParaRPr lang="en-US" sz="12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Project </a:t>
            </a:r>
            <a:r>
              <a:rPr lang="en-US" sz="1200" dirty="0" err="1" smtClean="0">
                <a:latin typeface="Comfortaa" panose="020F0603070200060003" pitchFamily="34" charset="0"/>
              </a:rPr>
              <a:t>Novatlantis</a:t>
            </a:r>
            <a:r>
              <a:rPr lang="en-US" sz="1200" dirty="0" smtClean="0">
                <a:latin typeface="Comfortaa" panose="020F0603070200060003" pitchFamily="34" charset="0"/>
              </a:rPr>
              <a:t> (2004)</a:t>
            </a:r>
            <a:endParaRPr lang="en-US" sz="12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 err="1" smtClean="0">
                <a:latin typeface="Comfortaa" panose="020F0603070200060003" pitchFamily="34" charset="0"/>
              </a:rPr>
              <a:t>Marechal</a:t>
            </a:r>
            <a:r>
              <a:rPr lang="en-US" sz="1200" dirty="0">
                <a:latin typeface="Comfortaa" panose="020F0603070200060003" pitchFamily="34" charset="0"/>
              </a:rPr>
              <a:t> </a:t>
            </a:r>
            <a:r>
              <a:rPr lang="en-US" sz="1200" dirty="0" smtClean="0">
                <a:latin typeface="Comfortaa" panose="020F0603070200060003" pitchFamily="34" charset="0"/>
              </a:rPr>
              <a:t>et al. (2005)</a:t>
            </a:r>
          </a:p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Jacobson </a:t>
            </a:r>
            <a:r>
              <a:rPr lang="en-US" sz="1200" dirty="0">
                <a:latin typeface="Comfortaa" panose="020F0603070200060003" pitchFamily="34" charset="0"/>
              </a:rPr>
              <a:t>, </a:t>
            </a:r>
            <a:r>
              <a:rPr lang="en-US" sz="1200" dirty="0" err="1">
                <a:latin typeface="Comfortaa" panose="020F0603070200060003" pitchFamily="34" charset="0"/>
              </a:rPr>
              <a:t>Delucchi</a:t>
            </a:r>
            <a:r>
              <a:rPr lang="en-US" sz="1200" dirty="0">
                <a:latin typeface="Comfortaa" panose="020F0603070200060003" pitchFamily="34" charset="0"/>
              </a:rPr>
              <a:t> (2011</a:t>
            </a:r>
            <a:r>
              <a:rPr lang="en-US" sz="1200" dirty="0" smtClean="0">
                <a:latin typeface="Comfortaa" panose="020F0603070200060003" pitchFamily="34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mfortaa" panose="020F0603070200060003" pitchFamily="34" charset="0"/>
              </a:rPr>
              <a:t>MIT SOLVE (2015)</a:t>
            </a:r>
          </a:p>
          <a:p>
            <a:pPr marL="0" indent="0">
              <a:buNone/>
            </a:pPr>
            <a:endParaRPr lang="en-US" sz="1200" dirty="0">
              <a:latin typeface="Comfortaa" panose="020F0603070200060003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9183244" y="2456364"/>
            <a:ext cx="2638641" cy="23335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600" dirty="0">
                <a:latin typeface="Comfortaa" panose="020F0603070200060003" pitchFamily="34" charset="0"/>
              </a:rPr>
              <a:t>An average net primary power of </a:t>
            </a:r>
            <a:r>
              <a:rPr lang="en-US" sz="1600" b="1" dirty="0">
                <a:latin typeface="Comfortaa" panose="020F0603070200060003" pitchFamily="34" charset="0"/>
              </a:rPr>
              <a:t>2000W per capita</a:t>
            </a:r>
            <a:r>
              <a:rPr lang="en-US" sz="1600" dirty="0">
                <a:latin typeface="Comfortaa" panose="020F0603070200060003" pitchFamily="34" charset="0"/>
              </a:rPr>
              <a:t> may be considered as a </a:t>
            </a:r>
            <a:r>
              <a:rPr lang="en-US" sz="1600" dirty="0" smtClean="0">
                <a:latin typeface="Comfortaa" panose="020F0603070200060003" pitchFamily="34" charset="0"/>
              </a:rPr>
              <a:t>lower </a:t>
            </a:r>
            <a:r>
              <a:rPr lang="en-US" sz="1600" dirty="0">
                <a:latin typeface="Comfortaa" panose="020F0603070200060003" pitchFamily="34" charset="0"/>
              </a:rPr>
              <a:t>limit for maintaining an acceptable quality of life in a technical </a:t>
            </a:r>
            <a:r>
              <a:rPr lang="en-US" sz="1600" dirty="0" smtClean="0">
                <a:latin typeface="Comfortaa" panose="020F0603070200060003" pitchFamily="34" charset="0"/>
              </a:rPr>
              <a:t>society.</a:t>
            </a:r>
            <a:endParaRPr lang="en-US" sz="1600" dirty="0">
              <a:latin typeface="Comfortaa" panose="020F0603070200060003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 err="1">
                <a:latin typeface="Comfortaa" panose="020F0603070200060003" pitchFamily="34" charset="0"/>
              </a:rPr>
              <a:t>Marechal</a:t>
            </a:r>
            <a:r>
              <a:rPr lang="en-US" sz="1000" dirty="0">
                <a:latin typeface="Comfortaa" panose="020F0603070200060003" pitchFamily="34" charset="0"/>
              </a:rPr>
              <a:t> et al. (2005</a:t>
            </a:r>
            <a:r>
              <a:rPr lang="en-US" sz="1000" dirty="0" smtClean="0">
                <a:latin typeface="Comfortaa" panose="020F0603070200060003" pitchFamily="34" charset="0"/>
              </a:rPr>
              <a:t>), Pfeiffer et al. (2005), </a:t>
            </a:r>
          </a:p>
          <a:p>
            <a:pPr marL="0" indent="0" algn="r">
              <a:buNone/>
            </a:pPr>
            <a:r>
              <a:rPr lang="en-US" sz="1000" dirty="0" err="1" smtClean="0">
                <a:latin typeface="Comfortaa" panose="020F0603070200060003" pitchFamily="34" charset="0"/>
              </a:rPr>
              <a:t>Spreng</a:t>
            </a:r>
            <a:r>
              <a:rPr lang="en-US" sz="1000" dirty="0" smtClean="0">
                <a:latin typeface="Comfortaa" panose="020F0603070200060003" pitchFamily="34" charset="0"/>
              </a:rPr>
              <a:t> (2005), Schultz et al. (2008), Huebner </a:t>
            </a:r>
            <a:r>
              <a:rPr lang="en-US" sz="1000" dirty="0">
                <a:latin typeface="Comfortaa" panose="020F0603070200060003" pitchFamily="34" charset="0"/>
              </a:rPr>
              <a:t>(2009</a:t>
            </a:r>
            <a:r>
              <a:rPr lang="en-US" sz="1000" dirty="0" smtClean="0">
                <a:latin typeface="Comfortaa" panose="020F0603070200060003" pitchFamily="34" charset="0"/>
              </a:rPr>
              <a:t>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76679" y="709747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2000 </a:t>
            </a:r>
            <a:r>
              <a:rPr lang="en-US" sz="2400" dirty="0" smtClean="0">
                <a:latin typeface="Comfortaa" panose="020F0603070200060003" pitchFamily="34" charset="0"/>
              </a:rPr>
              <a:t>W / capita ∙ </a:t>
            </a:r>
            <a:r>
              <a:rPr lang="en-US" sz="2400" b="1" dirty="0" smtClean="0">
                <a:latin typeface="Comfortaa" panose="020F0603070200060003" pitchFamily="34" charset="0"/>
              </a:rPr>
              <a:t>10</a:t>
            </a:r>
            <a:r>
              <a:rPr lang="en-US" sz="2400" dirty="0" smtClean="0">
                <a:latin typeface="Comfortaa" panose="020F0603070200060003" pitchFamily="34" charset="0"/>
              </a:rPr>
              <a:t> billion people  = </a:t>
            </a:r>
            <a:r>
              <a:rPr lang="en-US" sz="2400" b="1" dirty="0" smtClean="0">
                <a:latin typeface="Comfortaa" panose="020F0603070200060003" pitchFamily="34" charset="0"/>
              </a:rPr>
              <a:t>20 trillion W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80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open energy data </a:t>
            </a:r>
            <a:r>
              <a:rPr lang="en-US" sz="1000" dirty="0">
                <a:latin typeface="Comfortaa" panose="020F0603070200060003" pitchFamily="34" charset="0"/>
              </a:rPr>
              <a:t>from EIA (1970-2040), BP (1960-2035), population data from UNSD, (1950-2100) 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045346" y="655593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latin typeface="Comfortaa" panose="020F0603070200060003" pitchFamily="34" charset="0"/>
              </a:rPr>
              <a:t>Maggio, </a:t>
            </a:r>
            <a:r>
              <a:rPr lang="en-US" sz="1000" dirty="0" err="1">
                <a:latin typeface="Comfortaa" panose="020F0603070200060003" pitchFamily="34" charset="0"/>
              </a:rPr>
              <a:t>Cacciola</a:t>
            </a:r>
            <a:r>
              <a:rPr lang="en-US" sz="1000" dirty="0">
                <a:latin typeface="Comfortaa" panose="020F0603070200060003" pitchFamily="34" charset="0"/>
              </a:rPr>
              <a:t> (2012), Mohr et al. (2015)</a:t>
            </a: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* Fossil fuels, industrial processes (including cement) and waste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51" y="1758462"/>
            <a:ext cx="6934843" cy="467680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67089" y="2222695"/>
            <a:ext cx="0" cy="353099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95556" y="2222695"/>
            <a:ext cx="0" cy="353099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03188" y="2222695"/>
            <a:ext cx="0" cy="3530991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 txBox="1">
            <a:spLocks/>
          </p:cNvSpPr>
          <p:nvPr/>
        </p:nvSpPr>
        <p:spPr>
          <a:xfrm>
            <a:off x="7821721" y="723814"/>
            <a:ext cx="3765452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IPCC AR5 WG1 RCP2.6 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Carbon budget*</a:t>
            </a:r>
          </a:p>
          <a:p>
            <a:pPr marL="0" indent="0" algn="ctr">
              <a:lnSpc>
                <a:spcPct val="130000"/>
              </a:lnSpc>
              <a:buNone/>
            </a:pPr>
            <a:endParaRPr lang="en-US" sz="2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4400" b="1" dirty="0" smtClean="0">
                <a:latin typeface="Comfortaa" panose="020F0603070200060003" pitchFamily="34" charset="0"/>
              </a:rPr>
              <a:t>990 GtCO</a:t>
            </a:r>
            <a:r>
              <a:rPr lang="en-US" sz="4400" b="1" baseline="-25000" dirty="0" smtClean="0">
                <a:latin typeface="Comfortaa" panose="020F0603070200060003" pitchFamily="34" charset="0"/>
              </a:rPr>
              <a:t>2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[510 – 1505]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7415600" y="4373347"/>
            <a:ext cx="4406146" cy="184990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4400" b="1" dirty="0" smtClean="0">
                <a:latin typeface="Comfortaa" panose="020F0603070200060003" pitchFamily="34" charset="0"/>
              </a:rPr>
              <a:t>2032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400" dirty="0" smtClean="0">
                <a:latin typeface="Comfortaa" panose="020F0603070200060003" pitchFamily="34" charset="0"/>
              </a:rPr>
              <a:t>[2020-2045]</a:t>
            </a:r>
            <a:endParaRPr lang="en-US" sz="2400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6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00091 -0.0430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open energy and GDP data from World Bank (1990-2010)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6" y="2335804"/>
            <a:ext cx="11530148" cy="33023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17074" y="5176463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latin typeface="Comfortaa" panose="020F0603070200060003" pitchFamily="34" charset="0"/>
              </a:rPr>
              <a:t>“Massive </a:t>
            </a:r>
            <a:r>
              <a:rPr lang="en-US" dirty="0">
                <a:latin typeface="Comfortaa" panose="020F0603070200060003" pitchFamily="34" charset="0"/>
              </a:rPr>
              <a:t>reductions in OECD countries would perhaps even leave room in the global CO</a:t>
            </a:r>
            <a:r>
              <a:rPr lang="en-US" baseline="-25000" dirty="0">
                <a:latin typeface="Comfortaa" panose="020F0603070200060003" pitchFamily="34" charset="0"/>
              </a:rPr>
              <a:t>2</a:t>
            </a:r>
            <a:r>
              <a:rPr lang="en-US" dirty="0">
                <a:latin typeface="Comfortaa" panose="020F0603070200060003" pitchFamily="34" charset="0"/>
              </a:rPr>
              <a:t>-emission budget to allow poverty eradication as stipulated in the UN millennium goals without triggering catastrophic climate change</a:t>
            </a:r>
            <a:r>
              <a:rPr lang="en-US" dirty="0" smtClean="0">
                <a:latin typeface="Comfortaa" panose="020F0603070200060003" pitchFamily="34" charset="0"/>
              </a:rPr>
              <a:t>.”</a:t>
            </a:r>
            <a:endParaRPr lang="en-US" dirty="0">
              <a:latin typeface="Comfortaa" panose="020F0603070200060003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err="1" smtClean="0">
                <a:latin typeface="Comfortaa" panose="020F0603070200060003" pitchFamily="34" charset="0"/>
              </a:rPr>
              <a:t>Spreng</a:t>
            </a:r>
            <a:r>
              <a:rPr lang="en-US" sz="1000" dirty="0" smtClean="0">
                <a:latin typeface="Comfortaa" panose="020F0603070200060003" pitchFamily="34" charset="0"/>
              </a:rPr>
              <a:t> (2005)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570" y="5716173"/>
            <a:ext cx="3771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omfortaa" panose="020F0603070200060003" pitchFamily="34" charset="0"/>
              </a:rPr>
              <a:t>s</a:t>
            </a:r>
            <a:r>
              <a:rPr lang="en-US" dirty="0" smtClean="0">
                <a:latin typeface="Comfortaa" panose="020F0603070200060003" pitchFamily="34" charset="0"/>
              </a:rPr>
              <a:t>ustainable development</a:t>
            </a:r>
            <a:endParaRPr lang="en-US" dirty="0">
              <a:latin typeface="Comfortaa" panose="020F06030702000600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57716" y="5929415"/>
            <a:ext cx="11572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57556" y="5486503"/>
            <a:ext cx="88581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7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4" y="1728001"/>
            <a:ext cx="7069702" cy="446959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4776679" y="709747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Energy Return on Energy Invested = EROEI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Dale</a:t>
            </a:r>
            <a:r>
              <a:rPr lang="en-US" sz="1000" dirty="0">
                <a:latin typeface="Comfortaa" panose="020F0603070200060003" pitchFamily="34" charset="0"/>
              </a:rPr>
              <a:t>, </a:t>
            </a:r>
            <a:r>
              <a:rPr lang="en-US" sz="1000" dirty="0" err="1">
                <a:latin typeface="Comfortaa" panose="020F0603070200060003" pitchFamily="34" charset="0"/>
              </a:rPr>
              <a:t>Krumdieck</a:t>
            </a:r>
            <a:r>
              <a:rPr lang="en-US" sz="1000" dirty="0">
                <a:latin typeface="Comfortaa" panose="020F0603070200060003" pitchFamily="34" charset="0"/>
              </a:rPr>
              <a:t> (2012)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latin typeface="Comfortaa" panose="020F0603070200060003" pitchFamily="34" charset="0"/>
              </a:rPr>
              <a:t>Barnhart, Dale et al. (2013), </a:t>
            </a:r>
            <a:r>
              <a:rPr lang="en-US" sz="1000" dirty="0" err="1">
                <a:latin typeface="Comfortaa" panose="020F0603070200060003" pitchFamily="34" charset="0"/>
              </a:rPr>
              <a:t>Klemes</a:t>
            </a:r>
            <a:r>
              <a:rPr lang="en-US" sz="1000" dirty="0">
                <a:latin typeface="Comfortaa" panose="020F0603070200060003" pitchFamily="34" charset="0"/>
              </a:rPr>
              <a:t> (2015), Hall (2014)</a:t>
            </a: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King, Hall (2011),  Gupta (2011), </a:t>
            </a:r>
            <a:r>
              <a:rPr lang="en-US" sz="1000" dirty="0" err="1" smtClean="0">
                <a:latin typeface="Comfortaa" panose="020F0603070200060003" pitchFamily="34" charset="0"/>
              </a:rPr>
              <a:t>Moerschbaecher</a:t>
            </a:r>
            <a:r>
              <a:rPr lang="en-US" sz="1000" dirty="0" smtClean="0">
                <a:latin typeface="Comfortaa" panose="020F0603070200060003" pitchFamily="34" charset="0"/>
              </a:rPr>
              <a:t> (2011), </a:t>
            </a:r>
            <a:r>
              <a:rPr lang="en-US" sz="1000" dirty="0" err="1" smtClean="0">
                <a:latin typeface="Comfortaa" panose="020F0603070200060003" pitchFamily="34" charset="0"/>
              </a:rPr>
              <a:t>Kubiszewski</a:t>
            </a:r>
            <a:r>
              <a:rPr lang="en-US" sz="1000" dirty="0" smtClean="0">
                <a:latin typeface="Comfortaa" panose="020F0603070200060003" pitchFamily="34" charset="0"/>
              </a:rPr>
              <a:t> (2010)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7484012" y="1617617"/>
            <a:ext cx="4580965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b="1" dirty="0" smtClean="0">
                <a:latin typeface="Comfortaa" panose="020F0603070200060003" pitchFamily="34" charset="0"/>
              </a:rPr>
              <a:t>Solar PV	  5 – 15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>
                <a:latin typeface="Comfortaa" panose="020F0603070200060003" pitchFamily="34" charset="0"/>
              </a:rPr>
              <a:t>Wind		20 – 40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>
                <a:latin typeface="Comfortaa" panose="020F0603070200060003" pitchFamily="34" charset="0"/>
              </a:rPr>
              <a:t>Solar CSP	 10 – 20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 smtClean="0">
                <a:latin typeface="Comfortaa" panose="020F0603070200060003" pitchFamily="34" charset="0"/>
              </a:rPr>
              <a:t>Geothermal 	 15 – 35</a:t>
            </a:r>
          </a:p>
          <a:p>
            <a:pPr marL="0" indent="0">
              <a:lnSpc>
                <a:spcPct val="130000"/>
              </a:lnSpc>
              <a:buNone/>
            </a:pPr>
            <a:endParaRPr lang="en-US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>
                <a:latin typeface="Comfortaa" panose="020F0603070200060003" pitchFamily="34" charset="0"/>
              </a:rPr>
              <a:t>Oil		</a:t>
            </a:r>
            <a:r>
              <a:rPr lang="en-US" b="1" dirty="0" smtClean="0">
                <a:latin typeface="Comfortaa" panose="020F0603070200060003" pitchFamily="34" charset="0"/>
              </a:rPr>
              <a:t>25 </a:t>
            </a:r>
            <a:r>
              <a:rPr lang="en-US" b="1" dirty="0">
                <a:latin typeface="Comfortaa" panose="020F0603070200060003" pitchFamily="34" charset="0"/>
              </a:rPr>
              <a:t>– </a:t>
            </a:r>
            <a:r>
              <a:rPr lang="en-US" b="1" dirty="0" smtClean="0">
                <a:latin typeface="Comfortaa" panose="020F0603070200060003" pitchFamily="34" charset="0"/>
              </a:rPr>
              <a:t>10        [60 – 40] </a:t>
            </a:r>
            <a:endParaRPr lang="en-US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>
                <a:latin typeface="Comfortaa" panose="020F0603070200060003" pitchFamily="34" charset="0"/>
              </a:rPr>
              <a:t>Gas		25 – 15 </a:t>
            </a:r>
            <a:r>
              <a:rPr lang="en-US" b="1" dirty="0" smtClean="0">
                <a:latin typeface="Comfortaa" panose="020F0603070200060003" pitchFamily="34" charset="0"/>
              </a:rPr>
              <a:t>       [60 – 40] </a:t>
            </a:r>
            <a:endParaRPr lang="en-US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b="1" dirty="0">
                <a:latin typeface="Comfortaa" panose="020F0603070200060003" pitchFamily="34" charset="0"/>
              </a:rPr>
              <a:t>Coal		</a:t>
            </a:r>
            <a:r>
              <a:rPr lang="en-US" b="1" dirty="0" smtClean="0">
                <a:latin typeface="Comfortaa" panose="020F0603070200060003" pitchFamily="34" charset="0"/>
              </a:rPr>
              <a:t>50 </a:t>
            </a:r>
            <a:r>
              <a:rPr lang="en-US" b="1" dirty="0">
                <a:latin typeface="Comfortaa" panose="020F0603070200060003" pitchFamily="34" charset="0"/>
              </a:rPr>
              <a:t>– </a:t>
            </a:r>
            <a:r>
              <a:rPr lang="en-US" b="1" dirty="0" smtClean="0">
                <a:latin typeface="Comfortaa" panose="020F0603070200060003" pitchFamily="34" charset="0"/>
              </a:rPr>
              <a:t>15	      [100 – 80]  </a:t>
            </a:r>
            <a:endParaRPr lang="en-US" b="1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80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76679" y="709747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OPEX vs. CAPEX nature of Energy Investment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0" y="652780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Murphy et al. (2011) and own </a:t>
            </a:r>
            <a:r>
              <a:rPr lang="en-US" sz="1000" dirty="0">
                <a:latin typeface="Comfortaa" panose="020F0603070200060003" pitchFamily="34" charset="0"/>
              </a:rPr>
              <a:t>work based on Murphy et al. (2011)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1924062"/>
            <a:ext cx="5386389" cy="4307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2" y="1924062"/>
            <a:ext cx="5386389" cy="4307464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1709521" y="1865085"/>
            <a:ext cx="2352784" cy="8595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Fossil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8050952" y="1922187"/>
            <a:ext cx="2352784" cy="8595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 smtClean="0">
                <a:latin typeface="Comfortaa" panose="020F0603070200060003" pitchFamily="34" charset="0"/>
              </a:rPr>
              <a:t>Renewable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6660" y="5547360"/>
            <a:ext cx="320040" cy="1145540"/>
          </a:xfrm>
          <a:prstGeom prst="rect">
            <a:avLst/>
          </a:prstGeom>
          <a:solidFill>
            <a:srgbClr val="0066AB"/>
          </a:solidFill>
          <a:ln>
            <a:solidFill>
              <a:srgbClr val="00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3368" y="4259579"/>
            <a:ext cx="2667952" cy="1912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141268" y="5009422"/>
            <a:ext cx="1052512" cy="61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74166" y="4212952"/>
            <a:ext cx="884873" cy="2180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66660" y="4342842"/>
            <a:ext cx="320040" cy="732077"/>
          </a:xfrm>
          <a:prstGeom prst="rect">
            <a:avLst/>
          </a:prstGeom>
          <a:solidFill>
            <a:srgbClr val="0066AB"/>
          </a:solidFill>
          <a:ln>
            <a:solidFill>
              <a:srgbClr val="006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59730" y="3190707"/>
            <a:ext cx="1141258" cy="443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24700" y="2988777"/>
            <a:ext cx="0" cy="370412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2"/>
          <p:cNvSpPr txBox="1">
            <a:spLocks/>
          </p:cNvSpPr>
          <p:nvPr/>
        </p:nvSpPr>
        <p:spPr>
          <a:xfrm>
            <a:off x="8050952" y="4213815"/>
            <a:ext cx="2352784" cy="8595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400" b="1" dirty="0" err="1" smtClean="0">
                <a:solidFill>
                  <a:srgbClr val="785521"/>
                </a:solidFill>
                <a:latin typeface="Comfortaa" panose="020F0603070200060003" pitchFamily="34" charset="0"/>
              </a:rPr>
              <a:t>E</a:t>
            </a:r>
            <a:r>
              <a:rPr lang="en-US" sz="1400" b="1" baseline="-25000" dirty="0" err="1" smtClean="0">
                <a:solidFill>
                  <a:srgbClr val="785521"/>
                </a:solidFill>
                <a:latin typeface="Comfortaa" panose="020F0603070200060003" pitchFamily="34" charset="0"/>
              </a:rPr>
              <a:t>op</a:t>
            </a:r>
            <a:endParaRPr lang="en-US" sz="1400" b="1" baseline="-25000" dirty="0">
              <a:solidFill>
                <a:srgbClr val="785521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5" grpId="0"/>
      <p:bldP spid="5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5760" y="1986267"/>
            <a:ext cx="11529646" cy="1202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>
                <a:latin typeface="Comfortaa" panose="020F0603070200060003" pitchFamily="34" charset="0"/>
              </a:rPr>
              <a:t>s</a:t>
            </a:r>
            <a:r>
              <a:rPr lang="en-US" cap="none" dirty="0" smtClean="0">
                <a:latin typeface="Comfortaa" panose="020F0603070200060003" pitchFamily="34" charset="0"/>
              </a:rPr>
              <a:t>ustainable </a:t>
            </a:r>
            <a:r>
              <a:rPr lang="en-US" b="1" cap="none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energy</a:t>
            </a:r>
            <a:r>
              <a:rPr lang="en-US" cap="none" dirty="0" smtClean="0">
                <a:latin typeface="Comfortaa" panose="020F0603070200060003" pitchFamily="34" charset="0"/>
              </a:rPr>
              <a:t> transition</a:t>
            </a:r>
            <a:endParaRPr lang="en-US" cap="none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91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776679" y="709747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dirty="0">
                <a:latin typeface="Comfortaa" panose="020F0603070200060003" pitchFamily="34" charset="0"/>
              </a:rPr>
              <a:t>s</a:t>
            </a:r>
            <a:r>
              <a:rPr lang="en-US" sz="2400" b="1" dirty="0" smtClean="0">
                <a:latin typeface="Comfortaa" panose="020F0603070200060003" pitchFamily="34" charset="0"/>
              </a:rPr>
              <a:t>ustainable energy transition</a:t>
            </a:r>
            <a:endParaRPr lang="en-US" sz="2400" b="1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045346" y="6265453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Daly (1996), Sgouridis, Csala (2014</a:t>
            </a:r>
            <a:r>
              <a:rPr lang="en-US" sz="1000" dirty="0">
                <a:latin typeface="Comfortaa" panose="020F0603070200060003" pitchFamily="34" charset="0"/>
              </a:rPr>
              <a:t>), 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(under review)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59424" y="1778000"/>
            <a:ext cx="11316761" cy="15955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  <a:buFont typeface="+mj-lt"/>
              <a:buAutoNum type="arabicPeriod"/>
            </a:pPr>
            <a:r>
              <a:rPr lang="en-US" sz="2400" dirty="0" smtClean="0">
                <a:latin typeface="Comfortaa" panose="020F0603070200060003" pitchFamily="34" charset="0"/>
              </a:rPr>
              <a:t>The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impacts</a:t>
            </a:r>
            <a:r>
              <a:rPr lang="en-US" sz="2400" dirty="0">
                <a:latin typeface="Comfortaa" panose="020F0603070200060003" pitchFamily="34" charset="0"/>
              </a:rPr>
              <a:t> from energy use during SET should not exceed the long-run ecosystem carrying and assimilation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capacity</a:t>
            </a:r>
            <a:r>
              <a:rPr lang="en-US" sz="2400" dirty="0" smtClean="0">
                <a:latin typeface="Comfortaa" panose="020F0603070200060003" pitchFamily="34" charset="0"/>
              </a:rPr>
              <a:t>.</a:t>
            </a:r>
          </a:p>
          <a:p>
            <a:pPr algn="just">
              <a:lnSpc>
                <a:spcPct val="130000"/>
              </a:lnSpc>
              <a:buFont typeface="+mj-lt"/>
              <a:buAutoNum type="arabicPeriod"/>
            </a:pPr>
            <a:r>
              <a:rPr lang="en-US" sz="2400" dirty="0" smtClean="0">
                <a:latin typeface="Comfortaa" panose="020F0603070200060003" pitchFamily="34" charset="0"/>
              </a:rPr>
              <a:t> Per </a:t>
            </a:r>
            <a:r>
              <a:rPr lang="en-US" sz="2400" dirty="0">
                <a:latin typeface="Comfortaa" panose="020F0603070200060003" pitchFamily="34" charset="0"/>
              </a:rPr>
              <a:t>capita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net</a:t>
            </a:r>
            <a:r>
              <a:rPr lang="en-US" sz="2400" dirty="0">
                <a:latin typeface="Comfortaa" panose="020F0603070200060003" pitchFamily="34" charset="0"/>
              </a:rPr>
              <a:t> available energy should remain above a level that satisfies societal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needs</a:t>
            </a:r>
            <a:r>
              <a:rPr lang="en-US" sz="2400" dirty="0">
                <a:latin typeface="Comfortaa" panose="020F0603070200060003" pitchFamily="34" charset="0"/>
              </a:rPr>
              <a:t> at any point during SET and without disruptive discontinuities in its rate of </a:t>
            </a:r>
            <a:r>
              <a:rPr lang="en-US" sz="2400" dirty="0" smtClean="0">
                <a:latin typeface="Comfortaa" panose="020F0603070200060003" pitchFamily="34" charset="0"/>
              </a:rPr>
              <a:t>change.</a:t>
            </a:r>
          </a:p>
          <a:p>
            <a:pPr algn="just">
              <a:lnSpc>
                <a:spcPct val="130000"/>
              </a:lnSpc>
              <a:buFont typeface="+mj-lt"/>
              <a:buAutoNum type="arabicPeriod"/>
            </a:pPr>
            <a:r>
              <a:rPr lang="en-US" sz="2400" dirty="0" smtClean="0">
                <a:latin typeface="Comfortaa" panose="020F0603070200060003" pitchFamily="34" charset="0"/>
              </a:rPr>
              <a:t> The </a:t>
            </a:r>
            <a:r>
              <a:rPr lang="en-US" sz="2400" b="1" dirty="0">
                <a:solidFill>
                  <a:srgbClr val="92D050"/>
                </a:solidFill>
                <a:latin typeface="Comfortaa" panose="020F0603070200060003" pitchFamily="34" charset="0"/>
              </a:rPr>
              <a:t>rate of investment </a:t>
            </a:r>
            <a:r>
              <a:rPr lang="en-US" sz="2400" dirty="0">
                <a:latin typeface="Comfortaa" panose="020F0603070200060003" pitchFamily="34" charset="0"/>
              </a:rPr>
              <a:t>in building renewable energy harvesting and </a:t>
            </a:r>
            <a:r>
              <a:rPr lang="en-US" sz="2400" dirty="0" smtClean="0">
                <a:latin typeface="Comfortaa" panose="020F0603070200060003" pitchFamily="34" charset="0"/>
              </a:rPr>
              <a:t>utilization </a:t>
            </a:r>
            <a:r>
              <a:rPr lang="en-US" sz="2400" dirty="0">
                <a:latin typeface="Comfortaa" panose="020F0603070200060003" pitchFamily="34" charset="0"/>
              </a:rPr>
              <a:t>capital stock should be sufficient to create a sustainable energy supply basis before the non-renewable safely recoverable resources are </a:t>
            </a:r>
            <a:r>
              <a:rPr lang="en-US" sz="2400" b="1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exhausted</a:t>
            </a:r>
            <a:r>
              <a:rPr lang="en-US" sz="2400" dirty="0" smtClean="0">
                <a:latin typeface="Comfortaa" panose="020F0603070200060003" pitchFamily="34" charset="0"/>
              </a:rPr>
              <a:t>.</a:t>
            </a:r>
            <a:endParaRPr lang="en-US" sz="2400" dirty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3345</TotalTime>
  <Words>1309</Words>
  <Application>Microsoft Office PowerPoint</Application>
  <PresentationFormat>Widescreen</PresentationFormat>
  <Paragraphs>225</Paragraphs>
  <Slides>24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Comfortaa</vt:lpstr>
      <vt:lpstr>Arial</vt:lpstr>
      <vt:lpstr>Century Gothic</vt:lpstr>
      <vt:lpstr>Calibri</vt:lpstr>
      <vt:lpstr>Vapor Trail</vt:lpstr>
      <vt:lpstr>Modeling Sustainable Energy Transitions on Different Scales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Sustainable energy transition paths</dc:title>
  <dc:creator>Dénes CSALA</dc:creator>
  <cp:lastModifiedBy>Dénes CSALA</cp:lastModifiedBy>
  <cp:revision>356</cp:revision>
  <dcterms:created xsi:type="dcterms:W3CDTF">2015-05-23T22:06:25Z</dcterms:created>
  <dcterms:modified xsi:type="dcterms:W3CDTF">2015-10-20T06:19:43Z</dcterms:modified>
  <cp:contentStatus/>
</cp:coreProperties>
</file>